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690552-E73E-4185-90EC-2A7B2F125481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26D7A2D-EA44-4139-A325-2BB5E52B3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436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 had to</a:t>
            </a:r>
            <a:r>
              <a:rPr lang="ru-RU" smtClean="0"/>
              <a:t>   </a:t>
            </a:r>
            <a:r>
              <a:rPr lang="en-US" smtClean="0"/>
              <a:t>2 must</a:t>
            </a:r>
            <a:r>
              <a:rPr lang="ru-RU" smtClean="0"/>
              <a:t>  3 </a:t>
            </a:r>
            <a:r>
              <a:rPr lang="en-US" smtClean="0"/>
              <a:t>mustn't </a:t>
            </a:r>
            <a:r>
              <a:rPr lang="ru-RU" smtClean="0"/>
              <a:t> </a:t>
            </a:r>
            <a:r>
              <a:rPr lang="en-US" smtClean="0"/>
              <a:t>4 have to   5 should  6 must 7 don’t have to ( you have a choice) 8 shouldn’t  9 must</a:t>
            </a: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40E6C-46E6-4191-9DDB-7C5DABDAC714}" type="slidenum">
              <a:rPr lang="ru-RU" smtClean="0"/>
              <a:pPr/>
              <a:t>8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0966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23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24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4169E-D90F-40BE-8789-2F1362535F3B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B2D302D-85E0-4B3C-8198-DF965D9ED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7BBF-CF69-4BB1-9DEB-C3DF7D5B03E3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6A84-0712-478A-A7B7-7729F98F0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20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21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2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2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10A64-D2B5-4777-B490-57D06523F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B226-3081-4BE1-BA14-D9624F81C9F9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143E-17E4-4FC4-9653-135943A12E40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72518-86A6-4D4C-85BD-C263D0ECE4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2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24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25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26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190E-EB40-49BA-958B-D86142C45938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C2C5C45-C433-4E4B-A853-9482D60B3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D25E5-3601-41AC-9D0A-2E329DF72F79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5CF6-BCFB-4B9D-A18B-0B404C907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2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21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2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2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23CE-7E04-460A-9495-7B2010075612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CD6FAAF-C18C-41BB-A390-309F7D3A5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FC0C-D78A-4B8A-975C-23265D183DA5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55AA6-3E2F-4479-8F4C-11E4BB37F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1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20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30E20-7491-4C61-9D62-552A4E80E16C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2E5BCC-605B-451F-8317-C744CA30F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2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23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9A49395-99E7-4FF7-8041-E924B63FD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D7A92-AC8A-4C32-A7A5-430F07E21CCE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5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23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24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25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6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FDC42-E6A7-4546-A01D-9A8F12139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CC772-8775-4745-8B8C-62637C928280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139A746-01D9-4B2A-8FD6-217AE3336C89}" type="datetimeFigureOut">
              <a:rPr lang="ru-RU"/>
              <a:pPr>
                <a:defRPr/>
              </a:pPr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023E9C-E941-4FFB-89C9-9CDC327F3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250825" y="333375"/>
            <a:ext cx="8713788" cy="1103313"/>
          </a:xfrm>
        </p:spPr>
        <p:txBody>
          <a:bodyPr/>
          <a:lstStyle/>
          <a:p>
            <a:pPr eaLnBrk="1" hangingPunct="1"/>
            <a:r>
              <a:rPr lang="en-US" sz="5400" b="1" smtClean="0"/>
              <a:t>Must /have to / should</a:t>
            </a:r>
            <a:endParaRPr lang="ru-RU" sz="5400" b="1" smtClean="0"/>
          </a:p>
        </p:txBody>
      </p:sp>
      <p:pic>
        <p:nvPicPr>
          <p:cNvPr id="13316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412875"/>
            <a:ext cx="4524375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7B9899"/>
                </a:solidFill>
              </a:rPr>
              <a:t>Have to</a:t>
            </a:r>
            <a:endParaRPr lang="ru-RU" sz="3600" b="1" smtClean="0">
              <a:solidFill>
                <a:srgbClr val="7B9899"/>
              </a:solidFill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smtClean="0"/>
              <a:t>Передаёт необходимость совершить действие, т.к. этого требуют обстоятельства.</a:t>
            </a:r>
            <a:endParaRPr lang="en-US" sz="36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mtClean="0"/>
              <a:t> </a:t>
            </a:r>
            <a:r>
              <a:rPr lang="en-US" sz="3200" b="1" smtClean="0">
                <a:solidFill>
                  <a:srgbClr val="006600"/>
                </a:solidFill>
              </a:rPr>
              <a:t>I have to go to school on Monday.</a:t>
            </a:r>
            <a:r>
              <a:rPr lang="en-US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В понедельник я должен идти в школу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200" b="1" smtClean="0">
                <a:solidFill>
                  <a:srgbClr val="006600"/>
                </a:solidFill>
              </a:rPr>
              <a:t>I have to get up at seven</a:t>
            </a:r>
            <a:r>
              <a:rPr lang="ru-RU" sz="3200" b="1" smtClean="0">
                <a:solidFill>
                  <a:srgbClr val="006600"/>
                </a:solidFill>
              </a:rPr>
              <a:t> </a:t>
            </a:r>
            <a:r>
              <a:rPr lang="en-US" sz="3200" b="1" smtClean="0">
                <a:solidFill>
                  <a:srgbClr val="006600"/>
                </a:solidFill>
              </a:rPr>
              <a:t>tomorrow.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Завтра утром я должен встать в семь часов.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7B9899"/>
                </a:solidFill>
              </a:rPr>
              <a:t>В </a:t>
            </a:r>
            <a:r>
              <a:rPr lang="ru-RU" sz="3600" b="1" smtClean="0">
                <a:solidFill>
                  <a:srgbClr val="7B9899"/>
                </a:solidFill>
              </a:rPr>
              <a:t>отрицательных</a:t>
            </a:r>
            <a:r>
              <a:rPr lang="ru-RU" sz="3600" smtClean="0">
                <a:solidFill>
                  <a:srgbClr val="7B9899"/>
                </a:solidFill>
              </a:rPr>
              <a:t> предложениях.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/>
              <a:t>При отсутствии необходимости совершить действие употребляется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don’t have to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b="1" dirty="0">
                <a:solidFill>
                  <a:srgbClr val="006600"/>
                </a:solidFill>
              </a:rPr>
              <a:t>You don’t have to help them</a:t>
            </a:r>
            <a:r>
              <a:rPr lang="en-US" sz="4000" b="1" dirty="0" smtClean="0">
                <a:solidFill>
                  <a:srgbClr val="006600"/>
                </a:solidFill>
              </a:rPr>
              <a:t>. </a:t>
            </a:r>
            <a:endParaRPr lang="ru-RU" sz="4000" b="1" dirty="0" smtClean="0">
              <a:solidFill>
                <a:srgbClr val="0066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Тебе не надо им помогать.</a:t>
            </a:r>
            <a:endParaRPr lang="en-US" sz="28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7B9899"/>
                </a:solidFill>
              </a:rPr>
              <a:t>В </a:t>
            </a:r>
            <a:r>
              <a:rPr lang="ru-RU" sz="3600" b="1" smtClean="0">
                <a:solidFill>
                  <a:srgbClr val="7B9899"/>
                </a:solidFill>
              </a:rPr>
              <a:t>вопросительных</a:t>
            </a:r>
            <a:r>
              <a:rPr lang="ru-RU" sz="3600" smtClean="0">
                <a:solidFill>
                  <a:srgbClr val="7B9899"/>
                </a:solidFill>
              </a:rPr>
              <a:t> предложениях.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/>
              <a:t>Вопросительная </a:t>
            </a:r>
            <a:r>
              <a:rPr lang="ru-RU" sz="3600" dirty="0" smtClean="0"/>
              <a:t>формы </a:t>
            </a:r>
            <a:r>
              <a:rPr lang="ru-RU" sz="3600" dirty="0"/>
              <a:t>глагола </a:t>
            </a:r>
            <a:endParaRPr lang="en-US" sz="3600" dirty="0" smtClean="0"/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err="1" smtClean="0"/>
              <a:t>have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to</a:t>
            </a:r>
            <a:r>
              <a:rPr lang="ru-RU" sz="3600" dirty="0" smtClean="0"/>
              <a:t> всегда </a:t>
            </a:r>
            <a:r>
              <a:rPr lang="ru-RU" sz="3600" dirty="0"/>
              <a:t>образуются с помощью </a:t>
            </a:r>
            <a:r>
              <a:rPr lang="ru-RU" sz="3600" dirty="0" smtClean="0"/>
              <a:t>вспомогательного</a:t>
            </a:r>
            <a:r>
              <a:rPr lang="en-US" sz="3600" dirty="0" smtClean="0"/>
              <a:t> </a:t>
            </a:r>
            <a:r>
              <a:rPr lang="ru-RU" sz="4800" b="1" dirty="0" err="1" smtClean="0">
                <a:solidFill>
                  <a:schemeClr val="accent6">
                    <a:lumMod val="50000"/>
                  </a:schemeClr>
                </a:solidFill>
              </a:rPr>
              <a:t>do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ru-RU" sz="4800" b="1" dirty="0" err="1" smtClean="0">
                <a:solidFill>
                  <a:schemeClr val="accent6">
                    <a:lumMod val="50000"/>
                  </a:schemeClr>
                </a:solidFill>
              </a:rPr>
              <a:t>does</a:t>
            </a:r>
            <a:endParaRPr lang="en-US" sz="4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600" b="1" dirty="0" smtClean="0">
              <a:solidFill>
                <a:srgbClr val="0066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err="1" smtClean="0">
                <a:solidFill>
                  <a:srgbClr val="006600"/>
                </a:solidFill>
              </a:rPr>
              <a:t>Do</a:t>
            </a:r>
            <a:r>
              <a:rPr lang="ru-RU" sz="3600" b="1" dirty="0" smtClean="0">
                <a:solidFill>
                  <a:srgbClr val="006600"/>
                </a:solidFill>
              </a:rPr>
              <a:t> </a:t>
            </a:r>
            <a:r>
              <a:rPr lang="ru-RU" sz="3600" b="1" dirty="0">
                <a:solidFill>
                  <a:srgbClr val="006600"/>
                </a:solidFill>
              </a:rPr>
              <a:t>I </a:t>
            </a:r>
            <a:r>
              <a:rPr lang="ru-RU" sz="3600" b="1" dirty="0" err="1">
                <a:solidFill>
                  <a:srgbClr val="006600"/>
                </a:solidFill>
              </a:rPr>
              <a:t>have</a:t>
            </a:r>
            <a:r>
              <a:rPr lang="ru-RU" sz="3600" b="1" dirty="0">
                <a:solidFill>
                  <a:srgbClr val="006600"/>
                </a:solidFill>
              </a:rPr>
              <a:t> </a:t>
            </a:r>
            <a:r>
              <a:rPr lang="ru-RU" sz="3600" b="1" dirty="0" err="1">
                <a:solidFill>
                  <a:srgbClr val="006600"/>
                </a:solidFill>
              </a:rPr>
              <a:t>to</a:t>
            </a:r>
            <a:r>
              <a:rPr lang="ru-RU" sz="3600" b="1" dirty="0">
                <a:solidFill>
                  <a:srgbClr val="006600"/>
                </a:solidFill>
              </a:rPr>
              <a:t> </a:t>
            </a:r>
            <a:r>
              <a:rPr lang="ru-RU" sz="3600" b="1" dirty="0" err="1">
                <a:solidFill>
                  <a:srgbClr val="006600"/>
                </a:solidFill>
              </a:rPr>
              <a:t>help</a:t>
            </a:r>
            <a:r>
              <a:rPr lang="ru-RU" sz="3600" b="1" dirty="0">
                <a:solidFill>
                  <a:srgbClr val="006600"/>
                </a:solidFill>
              </a:rPr>
              <a:t> </a:t>
            </a:r>
            <a:r>
              <a:rPr lang="ru-RU" sz="3600" b="1" dirty="0" err="1" smtClean="0">
                <a:solidFill>
                  <a:srgbClr val="006600"/>
                </a:solidFill>
              </a:rPr>
              <a:t>them</a:t>
            </a:r>
            <a:r>
              <a:rPr lang="ru-RU" sz="3600" b="1" dirty="0" smtClean="0">
                <a:solidFill>
                  <a:srgbClr val="006600"/>
                </a:solidFill>
              </a:rPr>
              <a:t>?</a:t>
            </a:r>
            <a:r>
              <a:rPr lang="ru-RU" dirty="0" smtClean="0">
                <a:solidFill>
                  <a:srgbClr val="006600"/>
                </a:solidFill>
              </a:rPr>
              <a:t> </a:t>
            </a:r>
            <a:endParaRPr lang="en-US" dirty="0" smtClean="0">
              <a:solidFill>
                <a:srgbClr val="006600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ru-RU" dirty="0" smtClean="0"/>
              <a:t>Я </a:t>
            </a:r>
            <a:r>
              <a:rPr lang="ru-RU" dirty="0"/>
              <a:t>должен помогать им?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7B9899"/>
                </a:solidFill>
              </a:rPr>
              <a:t>Must</a:t>
            </a:r>
            <a:endParaRPr lang="ru-RU" sz="4000" b="1" smtClean="0">
              <a:solidFill>
                <a:srgbClr val="7B9899"/>
              </a:solidFill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smtClean="0"/>
              <a:t>Употребляется говорящим, когда он сам считает, что необходимо совершить действие.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en-US" sz="3600" b="1" smtClean="0">
                <a:solidFill>
                  <a:srgbClr val="006600"/>
                </a:solidFill>
              </a:rPr>
              <a:t>You must read this book.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800" smtClean="0"/>
              <a:t>Ты должен прочитать эту книгу.</a:t>
            </a:r>
            <a:endParaRPr lang="en-US" sz="2800" smtClean="0"/>
          </a:p>
          <a:p>
            <a:pPr marL="0" indent="0" algn="ctr" eaLnBrk="1" hangingPunct="1">
              <a:buFont typeface="Wingdings 2" pitchFamily="18" charset="2"/>
              <a:buNone/>
            </a:pPr>
            <a:endParaRPr lang="ru-RU" sz="3600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>
                <a:solidFill>
                  <a:srgbClr val="7B9899"/>
                </a:solidFill>
              </a:rPr>
              <a:t>Must not = mustn’t</a:t>
            </a:r>
            <a:endParaRPr lang="ru-RU" sz="4000" b="1" i="1" smtClean="0">
              <a:solidFill>
                <a:srgbClr val="7B9899"/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smtClean="0"/>
              <a:t> </a:t>
            </a:r>
            <a:r>
              <a:rPr lang="ru-RU" sz="3600" smtClean="0"/>
              <a:t>выражает запрещение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600" b="1" smtClean="0">
                <a:solidFill>
                  <a:srgbClr val="006600"/>
                </a:solidFill>
              </a:rPr>
              <a:t>He mustn’t eat sweets.</a:t>
            </a:r>
            <a:r>
              <a:rPr lang="ru-RU" sz="3600" b="1" smtClean="0">
                <a:solidFill>
                  <a:srgbClr val="006600"/>
                </a:solidFill>
              </a:rPr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2800" smtClean="0"/>
              <a:t>Ему нельзя есть конфеты.</a:t>
            </a:r>
            <a:endParaRPr lang="en-US" sz="280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3600" b="1" smtClean="0">
                <a:solidFill>
                  <a:srgbClr val="006600"/>
                </a:solidFill>
              </a:rPr>
              <a:t>You must not make noise at night</a:t>
            </a:r>
            <a:r>
              <a:rPr lang="ru-RU" smtClean="0"/>
              <a:t>. Н</a:t>
            </a:r>
            <a:r>
              <a:rPr lang="en-US" smtClean="0"/>
              <a:t>очью нельзя</a:t>
            </a:r>
            <a:r>
              <a:rPr lang="ru-RU" smtClean="0"/>
              <a:t> ш</a:t>
            </a:r>
            <a:r>
              <a:rPr lang="en-US" smtClean="0"/>
              <a:t>уметь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7B9899"/>
                </a:solidFill>
              </a:rPr>
              <a:t>Should</a:t>
            </a:r>
            <a:endParaRPr lang="ru-RU" b="1" smtClean="0">
              <a:solidFill>
                <a:srgbClr val="7B9899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smtClean="0"/>
              <a:t>употребляется для выражения настоятельного совета, рекомендации.</a:t>
            </a:r>
            <a:endParaRPr lang="en-US" sz="360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600" b="1" smtClean="0">
                <a:solidFill>
                  <a:srgbClr val="006600"/>
                </a:solidFill>
              </a:rPr>
              <a:t>You should see a doctor. </a:t>
            </a:r>
            <a:endParaRPr lang="en-US" sz="3600" b="1" smtClean="0">
              <a:solidFill>
                <a:srgbClr val="006600"/>
              </a:solidFill>
            </a:endParaRP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2800" smtClean="0"/>
              <a:t>Вам следует показаться врачу.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34400" cy="9683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Use the correct verb: must, have to or should.</a:t>
            </a:r>
            <a:endParaRPr lang="ru-RU" dirty="0"/>
          </a:p>
        </p:txBody>
      </p:sp>
      <p:sp>
        <p:nvSpPr>
          <p:cNvPr id="2048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I hadn't enough money and I ... pay by cheque.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You …see it. It's the best film I've ever seen.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He </a:t>
            </a:r>
            <a:r>
              <a:rPr lang="ru-RU" smtClean="0"/>
              <a:t>….</a:t>
            </a:r>
            <a:r>
              <a:rPr lang="en-US" smtClean="0"/>
              <a:t>enter this room. It is dangerous.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English children . . . stay at school till the age of 16.</a:t>
            </a:r>
            <a:endParaRPr lang="ru-RU" smtClean="0"/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I think you … learn Spanish if you want to work there.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You …walk across the street on the crossing!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You … buy coffee in the cafeteria.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You …worry about it. It’s not important.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en-US" smtClean="0"/>
              <a:t>You …remember to do your homework.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>
              <a:solidFill>
                <a:srgbClr val="7B9899"/>
              </a:solidFill>
            </a:endParaRPr>
          </a:p>
        </p:txBody>
      </p:sp>
      <p:pic>
        <p:nvPicPr>
          <p:cNvPr id="21507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1484313"/>
            <a:ext cx="5226050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</TotalTime>
  <Words>323</Words>
  <Application>Microsoft Office PowerPoint</Application>
  <PresentationFormat>Экран (4:3)</PresentationFormat>
  <Paragraphs>42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Официальная</vt:lpstr>
      <vt:lpstr>Must /have to / should</vt:lpstr>
      <vt:lpstr>Have to</vt:lpstr>
      <vt:lpstr>В отрицательных предложениях.</vt:lpstr>
      <vt:lpstr>В вопросительных предложениях.</vt:lpstr>
      <vt:lpstr>Must</vt:lpstr>
      <vt:lpstr>Must not = mustn’t</vt:lpstr>
      <vt:lpstr>Should</vt:lpstr>
      <vt:lpstr>Use the correct verb: must, have to or should.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Ольга Худасова</cp:lastModifiedBy>
  <cp:revision>14</cp:revision>
  <dcterms:modified xsi:type="dcterms:W3CDTF">2016-12-18T17:00:54Z</dcterms:modified>
</cp:coreProperties>
</file>